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Fraunces" panose="020B0604020202020204" charset="0"/>
      <p:regular r:id="rId14"/>
      <p:bold r:id="rId15"/>
      <p:italic r:id="rId16"/>
      <p:boldItalic r:id="rId17"/>
    </p:embeddedFont>
    <p:embeddedFont>
      <p:font typeface="Nobile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mapscroll.ai" TargetMode="Externa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hyperlink" Target="https://geospy.ai" TargetMode="Externa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acepoke.a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https://swapface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aceinlive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dreamactor.ai" TargetMode="Externa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visual.ai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img2go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omorecopyright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hyperlink" Target="https://atlas.c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/>
          <p:nvPr/>
        </p:nvSpPr>
        <p:spPr>
          <a:xfrm>
            <a:off x="4175046" y="3080028"/>
            <a:ext cx="62801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AI Tools for Daily Life</a:t>
            </a:r>
            <a:endParaRPr sz="4450" b="0" i="0" u="none" strike="noStrike" cap="none"/>
          </a:p>
        </p:txBody>
      </p:sp>
      <p:sp>
        <p:nvSpPr>
          <p:cNvPr id="50" name="Google Shape;50;p14"/>
          <p:cNvSpPr/>
          <p:nvPr/>
        </p:nvSpPr>
        <p:spPr>
          <a:xfrm>
            <a:off x="3810357" y="3879533"/>
            <a:ext cx="7009686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lnSpc>
                <a:spcPct val="125352"/>
              </a:lnSpc>
              <a:buClr>
                <a:srgbClr val="3B4540"/>
              </a:buClr>
              <a:buSzPts val="3550"/>
            </a:pPr>
            <a:r>
              <a:rPr lang="ar-SA" sz="3550" b="1" dirty="0">
                <a:solidFill>
                  <a:srgbClr val="3B4540"/>
                </a:solidFill>
                <a:latin typeface="Fraunces"/>
                <a:sym typeface="Fraunces"/>
              </a:rPr>
              <a:t>(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أدوات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الذكاء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الاصطناعي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للحياة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اليومية</a:t>
            </a:r>
            <a:r>
              <a:rPr lang="ar-SA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  <a:endParaRPr sz="3550" b="0" i="0" u="none" strike="noStrike" cap="none" dirty="0"/>
          </a:p>
        </p:txBody>
      </p:sp>
      <p:sp>
        <p:nvSpPr>
          <p:cNvPr id="51" name="Google Shape;51;p14"/>
          <p:cNvSpPr/>
          <p:nvPr/>
        </p:nvSpPr>
        <p:spPr>
          <a:xfrm>
            <a:off x="793790" y="478667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938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/>
          <p:nvPr/>
        </p:nvSpPr>
        <p:spPr>
          <a:xfrm>
            <a:off x="5883235" y="311825"/>
            <a:ext cx="835032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lang="en-US" sz="22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MapScroll: AI-Powered Interactive Mapping and Geographic Data Visualization</a:t>
            </a:r>
            <a:endParaRPr sz="2200" b="0" i="0" u="none" strike="noStrike" cap="none"/>
          </a:p>
        </p:txBody>
      </p:sp>
      <p:sp>
        <p:nvSpPr>
          <p:cNvPr id="245" name="Google Shape;245;p23"/>
          <p:cNvSpPr/>
          <p:nvPr/>
        </p:nvSpPr>
        <p:spPr>
          <a:xfrm>
            <a:off x="5883235" y="1190506"/>
            <a:ext cx="835032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MapScroll is an AI-powered platform designed for interactive mapping and advanced geographic data visualization, enabling academic researchers and professionals to explore, analyze, and present complex spatial datasets with unprecedented clarity.</a:t>
            </a:r>
            <a:endParaRPr sz="850" b="0" i="0" u="none" strike="noStrike" cap="none"/>
          </a:p>
        </p:txBody>
      </p:sp>
      <p:pic>
        <p:nvPicPr>
          <p:cNvPr id="246" name="Google Shape;246;p23" descr="preencoded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3235" y="1680924"/>
            <a:ext cx="1125379" cy="3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/>
          <p:nvPr/>
        </p:nvSpPr>
        <p:spPr>
          <a:xfrm>
            <a:off x="5883235" y="2162770"/>
            <a:ext cx="1701165" cy="21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lang="en-US" sz="1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Key Features</a:t>
            </a:r>
            <a:endParaRPr sz="1300" b="0" i="0" u="none" strike="noStrike" cap="none"/>
          </a:p>
        </p:txBody>
      </p:sp>
      <p:sp>
        <p:nvSpPr>
          <p:cNvPr id="248" name="Google Shape;248;p23"/>
          <p:cNvSpPr/>
          <p:nvPr/>
        </p:nvSpPr>
        <p:spPr>
          <a:xfrm>
            <a:off x="5883235" y="2715458"/>
            <a:ext cx="8350329" cy="838676"/>
          </a:xfrm>
          <a:prstGeom prst="roundRect">
            <a:avLst>
              <a:gd name="adj" fmla="val 8722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>
            <a:off x="5883235" y="2700218"/>
            <a:ext cx="8350329" cy="6096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3"/>
          <p:cNvSpPr/>
          <p:nvPr/>
        </p:nvSpPr>
        <p:spPr>
          <a:xfrm>
            <a:off x="9888319" y="2545437"/>
            <a:ext cx="340162" cy="340162"/>
          </a:xfrm>
          <a:prstGeom prst="roundRect">
            <a:avLst>
              <a:gd name="adj" fmla="val 26881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2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90356" y="2647355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>
            <a:off x="6011823" y="2998946"/>
            <a:ext cx="1691402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Dynamic Data Layering</a:t>
            </a:r>
            <a:endParaRPr sz="1100" b="0" i="0" u="none" strike="noStrike" cap="none"/>
          </a:p>
        </p:txBody>
      </p:sp>
      <p:sp>
        <p:nvSpPr>
          <p:cNvPr id="253" name="Google Shape;253;p23"/>
          <p:cNvSpPr/>
          <p:nvPr/>
        </p:nvSpPr>
        <p:spPr>
          <a:xfrm>
            <a:off x="6011823" y="3244096"/>
            <a:ext cx="809315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Overlay diverse datasets like demographics, climate patterns, and infrastructure with intuitive controls for deep analysis.</a:t>
            </a:r>
            <a:endParaRPr sz="850" b="0" i="0" u="none" strike="noStrike" cap="none"/>
          </a:p>
        </p:txBody>
      </p:sp>
      <p:sp>
        <p:nvSpPr>
          <p:cNvPr id="254" name="Google Shape;254;p23"/>
          <p:cNvSpPr/>
          <p:nvPr/>
        </p:nvSpPr>
        <p:spPr>
          <a:xfrm>
            <a:off x="5883235" y="3837503"/>
            <a:ext cx="8350329" cy="838676"/>
          </a:xfrm>
          <a:prstGeom prst="roundRect">
            <a:avLst>
              <a:gd name="adj" fmla="val 8722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5883235" y="3822263"/>
            <a:ext cx="8350329" cy="6096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3"/>
          <p:cNvSpPr/>
          <p:nvPr/>
        </p:nvSpPr>
        <p:spPr>
          <a:xfrm>
            <a:off x="9888319" y="3667482"/>
            <a:ext cx="340162" cy="340162"/>
          </a:xfrm>
          <a:prstGeom prst="roundRect">
            <a:avLst>
              <a:gd name="adj" fmla="val 26881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90356" y="3769400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3"/>
          <p:cNvSpPr/>
          <p:nvPr/>
        </p:nvSpPr>
        <p:spPr>
          <a:xfrm>
            <a:off x="6011823" y="4120991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AI-Driven Insights</a:t>
            </a:r>
            <a:endParaRPr sz="1100" b="0" i="0" u="none" strike="noStrike" cap="none"/>
          </a:p>
        </p:txBody>
      </p:sp>
      <p:sp>
        <p:nvSpPr>
          <p:cNvPr id="259" name="Google Shape;259;p23"/>
          <p:cNvSpPr/>
          <p:nvPr/>
        </p:nvSpPr>
        <p:spPr>
          <a:xfrm>
            <a:off x="6011823" y="4366141"/>
            <a:ext cx="809315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Automated identification of spatial patterns, trends, and anomalies through machine learning algorithms.</a:t>
            </a:r>
            <a:endParaRPr sz="850" b="0" i="0" u="none" strike="noStrike" cap="none"/>
          </a:p>
        </p:txBody>
      </p:sp>
      <p:sp>
        <p:nvSpPr>
          <p:cNvPr id="260" name="Google Shape;260;p23"/>
          <p:cNvSpPr/>
          <p:nvPr/>
        </p:nvSpPr>
        <p:spPr>
          <a:xfrm>
            <a:off x="5883235" y="4959548"/>
            <a:ext cx="8350329" cy="838676"/>
          </a:xfrm>
          <a:prstGeom prst="roundRect">
            <a:avLst>
              <a:gd name="adj" fmla="val 8722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3"/>
          <p:cNvSpPr/>
          <p:nvPr/>
        </p:nvSpPr>
        <p:spPr>
          <a:xfrm>
            <a:off x="5883235" y="4944308"/>
            <a:ext cx="8350329" cy="6096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3"/>
          <p:cNvSpPr/>
          <p:nvPr/>
        </p:nvSpPr>
        <p:spPr>
          <a:xfrm>
            <a:off x="9888319" y="4789527"/>
            <a:ext cx="340162" cy="340162"/>
          </a:xfrm>
          <a:prstGeom prst="roundRect">
            <a:avLst>
              <a:gd name="adj" fmla="val 26881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3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90356" y="4891445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3"/>
          <p:cNvSpPr/>
          <p:nvPr/>
        </p:nvSpPr>
        <p:spPr>
          <a:xfrm>
            <a:off x="6011823" y="5243036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Collaborative Tools</a:t>
            </a:r>
            <a:endParaRPr sz="1100" b="0" i="0" u="none" strike="noStrike" cap="none"/>
          </a:p>
        </p:txBody>
      </p:sp>
      <p:sp>
        <p:nvSpPr>
          <p:cNvPr id="265" name="Google Shape;265;p23"/>
          <p:cNvSpPr/>
          <p:nvPr/>
        </p:nvSpPr>
        <p:spPr>
          <a:xfrm>
            <a:off x="6011823" y="5488186"/>
            <a:ext cx="809315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Share interactive maps and visualizations with colleagues, facilitating joint research and project development.</a:t>
            </a:r>
            <a:endParaRPr sz="850" b="0" i="0" u="none" strike="noStrike" cap="none"/>
          </a:p>
        </p:txBody>
      </p:sp>
      <p:sp>
        <p:nvSpPr>
          <p:cNvPr id="266" name="Google Shape;266;p23"/>
          <p:cNvSpPr/>
          <p:nvPr/>
        </p:nvSpPr>
        <p:spPr>
          <a:xfrm>
            <a:off x="5883235" y="6081593"/>
            <a:ext cx="8350329" cy="838676"/>
          </a:xfrm>
          <a:prstGeom prst="roundRect">
            <a:avLst>
              <a:gd name="adj" fmla="val 8722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5883235" y="6066353"/>
            <a:ext cx="8350329" cy="6096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9888319" y="5911572"/>
            <a:ext cx="340162" cy="340162"/>
          </a:xfrm>
          <a:prstGeom prst="roundRect">
            <a:avLst>
              <a:gd name="adj" fmla="val 26881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23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90356" y="6013490"/>
            <a:ext cx="136088" cy="13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3"/>
          <p:cNvSpPr/>
          <p:nvPr/>
        </p:nvSpPr>
        <p:spPr>
          <a:xfrm>
            <a:off x="6011823" y="6365081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Real-time Updates</a:t>
            </a:r>
            <a:endParaRPr sz="1100" b="0" i="0" u="none" strike="noStrike" cap="none"/>
          </a:p>
        </p:txBody>
      </p:sp>
      <p:sp>
        <p:nvSpPr>
          <p:cNvPr id="271" name="Google Shape;271;p23"/>
          <p:cNvSpPr/>
          <p:nvPr/>
        </p:nvSpPr>
        <p:spPr>
          <a:xfrm>
            <a:off x="6011823" y="6610231"/>
            <a:ext cx="809315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live data feeds for up-to-the-minute analysis of changing geographic conditions.</a:t>
            </a:r>
            <a:endParaRPr sz="850" b="0" i="0" u="none" strike="noStrike" cap="none"/>
          </a:p>
        </p:txBody>
      </p:sp>
      <p:sp>
        <p:nvSpPr>
          <p:cNvPr id="272" name="Google Shape;272;p23"/>
          <p:cNvSpPr/>
          <p:nvPr/>
        </p:nvSpPr>
        <p:spPr>
          <a:xfrm>
            <a:off x="5883235" y="7090291"/>
            <a:ext cx="1701165" cy="21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lang="en-US" sz="1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Use Cases</a:t>
            </a:r>
            <a:endParaRPr sz="1300" b="0" i="0" u="none" strike="noStrike" cap="none"/>
          </a:p>
        </p:txBody>
      </p:sp>
      <p:sp>
        <p:nvSpPr>
          <p:cNvPr id="273" name="Google Shape;273;p23"/>
          <p:cNvSpPr/>
          <p:nvPr/>
        </p:nvSpPr>
        <p:spPr>
          <a:xfrm>
            <a:off x="5883235" y="7472958"/>
            <a:ext cx="4118491" cy="834747"/>
          </a:xfrm>
          <a:prstGeom prst="roundRect">
            <a:avLst>
              <a:gd name="adj" fmla="val 12228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"/>
          <p:cNvSpPr/>
          <p:nvPr/>
        </p:nvSpPr>
        <p:spPr>
          <a:xfrm>
            <a:off x="5996583" y="7586305"/>
            <a:ext cx="1650563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Environmental Studies</a:t>
            </a:r>
            <a:endParaRPr sz="1100" b="0" i="0" u="none" strike="noStrike" cap="none"/>
          </a:p>
        </p:txBody>
      </p:sp>
      <p:sp>
        <p:nvSpPr>
          <p:cNvPr id="275" name="Google Shape;275;p23"/>
          <p:cNvSpPr/>
          <p:nvPr/>
        </p:nvSpPr>
        <p:spPr>
          <a:xfrm>
            <a:off x="5996583" y="7831455"/>
            <a:ext cx="389179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Visualize deforestation, pollution spread, and biodiversity hotspots for ecological research and conservation planning.</a:t>
            </a:r>
            <a:endParaRPr sz="850" b="0" i="0" u="none" strike="noStrike" cap="none"/>
          </a:p>
        </p:txBody>
      </p:sp>
      <p:sp>
        <p:nvSpPr>
          <p:cNvPr id="276" name="Google Shape;276;p23"/>
          <p:cNvSpPr/>
          <p:nvPr/>
        </p:nvSpPr>
        <p:spPr>
          <a:xfrm>
            <a:off x="10115074" y="7472958"/>
            <a:ext cx="4118491" cy="834747"/>
          </a:xfrm>
          <a:prstGeom prst="roundRect">
            <a:avLst>
              <a:gd name="adj" fmla="val 12228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/>
          <p:nvPr/>
        </p:nvSpPr>
        <p:spPr>
          <a:xfrm>
            <a:off x="10228421" y="7586305"/>
            <a:ext cx="1437323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Urban Development</a:t>
            </a:r>
            <a:endParaRPr sz="1100" b="0" i="0" u="none" strike="noStrike" cap="none"/>
          </a:p>
        </p:txBody>
      </p:sp>
      <p:sp>
        <p:nvSpPr>
          <p:cNvPr id="278" name="Google Shape;278;p23"/>
          <p:cNvSpPr/>
          <p:nvPr/>
        </p:nvSpPr>
        <p:spPr>
          <a:xfrm>
            <a:off x="10228421" y="7831455"/>
            <a:ext cx="3891796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Model city growth, infrastructure needs, and public service accessibility to inform sustainable urban planning strategies.</a:t>
            </a:r>
            <a:endParaRPr sz="850" b="0" i="0" u="none" strike="noStrike" cap="none"/>
          </a:p>
        </p:txBody>
      </p:sp>
      <p:sp>
        <p:nvSpPr>
          <p:cNvPr id="279" name="Google Shape;279;p23"/>
          <p:cNvSpPr/>
          <p:nvPr/>
        </p:nvSpPr>
        <p:spPr>
          <a:xfrm>
            <a:off x="5883235" y="8421052"/>
            <a:ext cx="8350329" cy="653296"/>
          </a:xfrm>
          <a:prstGeom prst="roundRect">
            <a:avLst>
              <a:gd name="adj" fmla="val 15624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"/>
          <p:cNvSpPr/>
          <p:nvPr/>
        </p:nvSpPr>
        <p:spPr>
          <a:xfrm>
            <a:off x="5996583" y="8534400"/>
            <a:ext cx="1849160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Epidemiological Tracking</a:t>
            </a:r>
            <a:endParaRPr sz="1100" b="0" i="0" u="none" strike="noStrike" cap="none"/>
          </a:p>
        </p:txBody>
      </p:sp>
      <p:sp>
        <p:nvSpPr>
          <p:cNvPr id="281" name="Google Shape;281;p23"/>
          <p:cNvSpPr/>
          <p:nvPr/>
        </p:nvSpPr>
        <p:spPr>
          <a:xfrm>
            <a:off x="5996583" y="8779550"/>
            <a:ext cx="81236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Map disease outbreaks, population density, and healthcare access to support public health interventions.</a:t>
            </a:r>
            <a:endParaRPr sz="850" b="0" i="0" u="none" strike="noStrike" cap="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986361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/>
          <p:nvPr/>
        </p:nvSpPr>
        <p:spPr>
          <a:xfrm>
            <a:off x="5883235" y="311825"/>
            <a:ext cx="8350329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lang="en-US" sz="22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GeoSpy: Geolocation Intelligence &amp; Satellite Imagery Analysis</a:t>
            </a:r>
            <a:endParaRPr sz="2200" b="0" i="0" u="none" strike="noStrike" cap="none"/>
          </a:p>
        </p:txBody>
      </p:sp>
      <p:sp>
        <p:nvSpPr>
          <p:cNvPr id="289" name="Google Shape;289;p24"/>
          <p:cNvSpPr/>
          <p:nvPr/>
        </p:nvSpPr>
        <p:spPr>
          <a:xfrm>
            <a:off x="5883235" y="1190506"/>
            <a:ext cx="835032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GeoSpy is an advanced AI-driven platform specializing in geolocation intelligence and satellite imagery analysis, providing critical insights for professionals across various sectors. It transforms raw data into actionable spatial knowledge.</a:t>
            </a:r>
            <a:endParaRPr sz="850" b="0" i="0" u="none" strike="noStrike" cap="none"/>
          </a:p>
        </p:txBody>
      </p:sp>
      <p:pic>
        <p:nvPicPr>
          <p:cNvPr id="290" name="Google Shape;290;p24" descr="preencoded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3235" y="1680924"/>
            <a:ext cx="981670" cy="3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4"/>
          <p:cNvSpPr/>
          <p:nvPr/>
        </p:nvSpPr>
        <p:spPr>
          <a:xfrm>
            <a:off x="5883235" y="2162770"/>
            <a:ext cx="1701165" cy="21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lang="en-US" sz="1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Key Features</a:t>
            </a:r>
            <a:endParaRPr sz="1300" b="0" i="0" u="none" strike="noStrike" cap="none"/>
          </a:p>
        </p:txBody>
      </p:sp>
      <p:pic>
        <p:nvPicPr>
          <p:cNvPr id="292" name="Google Shape;292;p2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3235" y="2559606"/>
            <a:ext cx="113348" cy="11334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4"/>
          <p:cNvSpPr/>
          <p:nvPr/>
        </p:nvSpPr>
        <p:spPr>
          <a:xfrm>
            <a:off x="5883235" y="2722840"/>
            <a:ext cx="8350329" cy="15240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4"/>
          <p:cNvSpPr/>
          <p:nvPr/>
        </p:nvSpPr>
        <p:spPr>
          <a:xfrm>
            <a:off x="5883235" y="2809994"/>
            <a:ext cx="1572220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High-Resolution Data</a:t>
            </a:r>
            <a:endParaRPr sz="1100" b="0" i="0" u="none" strike="noStrike" cap="none"/>
          </a:p>
        </p:txBody>
      </p:sp>
      <p:sp>
        <p:nvSpPr>
          <p:cNvPr id="295" name="Google Shape;295;p24"/>
          <p:cNvSpPr/>
          <p:nvPr/>
        </p:nvSpPr>
        <p:spPr>
          <a:xfrm>
            <a:off x="5883235" y="3055144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Access to up-to-date, high-resolution satellite imagery and aerial data globally.</a:t>
            </a:r>
            <a:endParaRPr sz="850" b="0" i="0" u="none" strike="noStrike" cap="none"/>
          </a:p>
        </p:txBody>
      </p:sp>
      <p:pic>
        <p:nvPicPr>
          <p:cNvPr id="296" name="Google Shape;296;p2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3235" y="3449122"/>
            <a:ext cx="113348" cy="11334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/>
          <p:nvPr/>
        </p:nvSpPr>
        <p:spPr>
          <a:xfrm>
            <a:off x="5883235" y="3612356"/>
            <a:ext cx="8350329" cy="15240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5883235" y="3699510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AI Object Detection</a:t>
            </a:r>
            <a:endParaRPr sz="1100" b="0" i="0" u="none" strike="noStrike" cap="none"/>
          </a:p>
        </p:txBody>
      </p:sp>
      <p:sp>
        <p:nvSpPr>
          <p:cNvPr id="299" name="Google Shape;299;p24"/>
          <p:cNvSpPr/>
          <p:nvPr/>
        </p:nvSpPr>
        <p:spPr>
          <a:xfrm>
            <a:off x="5883235" y="3944660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Automatically identifies and tracks specific objects, land-use changes, and critical patterns within imagery.</a:t>
            </a:r>
            <a:endParaRPr sz="850" b="0" i="0" u="none" strike="noStrike" cap="none"/>
          </a:p>
        </p:txBody>
      </p:sp>
      <p:pic>
        <p:nvPicPr>
          <p:cNvPr id="300" name="Google Shape;300;p24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3235" y="4338638"/>
            <a:ext cx="113348" cy="11334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4"/>
          <p:cNvSpPr/>
          <p:nvPr/>
        </p:nvSpPr>
        <p:spPr>
          <a:xfrm>
            <a:off x="5883235" y="4501872"/>
            <a:ext cx="8350329" cy="15240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"/>
          <p:cNvSpPr/>
          <p:nvPr/>
        </p:nvSpPr>
        <p:spPr>
          <a:xfrm>
            <a:off x="5883235" y="4589026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Integrated Analysis</a:t>
            </a:r>
            <a:endParaRPr sz="1100" b="0" i="0" u="none" strike="noStrike" cap="none"/>
          </a:p>
        </p:txBody>
      </p:sp>
      <p:sp>
        <p:nvSpPr>
          <p:cNvPr id="303" name="Google Shape;303;p24"/>
          <p:cNvSpPr/>
          <p:nvPr/>
        </p:nvSpPr>
        <p:spPr>
          <a:xfrm>
            <a:off x="5883235" y="4834176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Combines satellite data with other GIS layers for comprehensive, multi-dimensional spatial analysis.</a:t>
            </a:r>
            <a:endParaRPr sz="850" b="0" i="0" u="none" strike="noStrike" cap="none"/>
          </a:p>
        </p:txBody>
      </p:sp>
      <p:pic>
        <p:nvPicPr>
          <p:cNvPr id="304" name="Google Shape;304;p24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83235" y="5228153"/>
            <a:ext cx="113348" cy="11334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4"/>
          <p:cNvSpPr/>
          <p:nvPr/>
        </p:nvSpPr>
        <p:spPr>
          <a:xfrm>
            <a:off x="5883235" y="5391388"/>
            <a:ext cx="8350329" cy="15240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4"/>
          <p:cNvSpPr/>
          <p:nvPr/>
        </p:nvSpPr>
        <p:spPr>
          <a:xfrm>
            <a:off x="5883235" y="5478542"/>
            <a:ext cx="1548884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Temporal Monitoring</a:t>
            </a:r>
            <a:endParaRPr sz="1100" b="0" i="0" u="none" strike="noStrike" cap="none"/>
          </a:p>
        </p:txBody>
      </p:sp>
      <p:sp>
        <p:nvSpPr>
          <p:cNvPr id="307" name="Google Shape;307;p24"/>
          <p:cNvSpPr/>
          <p:nvPr/>
        </p:nvSpPr>
        <p:spPr>
          <a:xfrm>
            <a:off x="5883235" y="5723692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Monitor changes over time using historical imagery and advanced predictive modeling capabilities.</a:t>
            </a:r>
            <a:endParaRPr sz="850" b="0" i="0" u="none" strike="noStrike" cap="none"/>
          </a:p>
        </p:txBody>
      </p:sp>
      <p:sp>
        <p:nvSpPr>
          <p:cNvPr id="308" name="Google Shape;308;p24"/>
          <p:cNvSpPr/>
          <p:nvPr/>
        </p:nvSpPr>
        <p:spPr>
          <a:xfrm>
            <a:off x="5883235" y="6160175"/>
            <a:ext cx="1701165" cy="21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923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lang="en-US" sz="1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Use Cases</a:t>
            </a:r>
            <a:endParaRPr sz="1300" b="0" i="0" u="none" strike="noStrike" cap="none"/>
          </a:p>
        </p:txBody>
      </p:sp>
      <p:pic>
        <p:nvPicPr>
          <p:cNvPr id="309" name="Google Shape;309;p24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83235" y="6542842"/>
            <a:ext cx="283488" cy="2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/>
          <p:nvPr/>
        </p:nvSpPr>
        <p:spPr>
          <a:xfrm>
            <a:off x="5883235" y="6968014"/>
            <a:ext cx="1932861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Environmental Monitoring</a:t>
            </a:r>
            <a:endParaRPr sz="1100" b="0" i="0" u="none" strike="noStrike" cap="none"/>
          </a:p>
        </p:txBody>
      </p:sp>
      <p:sp>
        <p:nvSpPr>
          <p:cNvPr id="311" name="Google Shape;311;p24"/>
          <p:cNvSpPr/>
          <p:nvPr/>
        </p:nvSpPr>
        <p:spPr>
          <a:xfrm>
            <a:off x="5883235" y="7213163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Track deforestation, urban sprawl, and climate change impacts for ecological research and conservation.</a:t>
            </a:r>
            <a:endParaRPr sz="850" b="0" i="0" u="none" strike="noStrike" cap="none"/>
          </a:p>
        </p:txBody>
      </p:sp>
      <p:pic>
        <p:nvPicPr>
          <p:cNvPr id="312" name="Google Shape;312;p24" descr="preencoded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83235" y="7621429"/>
            <a:ext cx="283488" cy="2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4"/>
          <p:cNvSpPr/>
          <p:nvPr/>
        </p:nvSpPr>
        <p:spPr>
          <a:xfrm>
            <a:off x="5883235" y="8046601"/>
            <a:ext cx="1749981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Infrastructure Planning</a:t>
            </a:r>
            <a:endParaRPr sz="1100" b="0" i="0" u="none" strike="noStrike" cap="none"/>
          </a:p>
        </p:txBody>
      </p:sp>
      <p:sp>
        <p:nvSpPr>
          <p:cNvPr id="314" name="Google Shape;314;p24"/>
          <p:cNvSpPr/>
          <p:nvPr/>
        </p:nvSpPr>
        <p:spPr>
          <a:xfrm>
            <a:off x="5883235" y="8291751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Assess development sites, monitor construction progress, and evaluate existing infrastructure networks.</a:t>
            </a:r>
            <a:endParaRPr sz="850" b="0" i="0" u="none" strike="noStrike" cap="none"/>
          </a:p>
        </p:txBody>
      </p:sp>
      <p:pic>
        <p:nvPicPr>
          <p:cNvPr id="315" name="Google Shape;315;p24" descr="preencoded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83235" y="8700016"/>
            <a:ext cx="283488" cy="283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4"/>
          <p:cNvSpPr/>
          <p:nvPr/>
        </p:nvSpPr>
        <p:spPr>
          <a:xfrm>
            <a:off x="5883235" y="9125188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Security &amp; Defense</a:t>
            </a:r>
            <a:endParaRPr sz="1100" b="0" i="0" u="none" strike="noStrike" cap="none"/>
          </a:p>
        </p:txBody>
      </p:sp>
      <p:sp>
        <p:nvSpPr>
          <p:cNvPr id="317" name="Google Shape;317;p24"/>
          <p:cNvSpPr/>
          <p:nvPr/>
        </p:nvSpPr>
        <p:spPr>
          <a:xfrm>
            <a:off x="5883235" y="9370338"/>
            <a:ext cx="8350329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Enhance situational awareness, border surveillance, and critical asset protection with precise geolocation.</a:t>
            </a:r>
            <a:endParaRPr sz="850" b="0" i="0" u="none" strike="noStrike" cap="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793790" y="1401842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outline</a:t>
            </a:r>
            <a:endParaRPr sz="4450" b="0" i="0" u="none" strike="noStrike" cap="none"/>
          </a:p>
        </p:txBody>
      </p:sp>
      <p:sp>
        <p:nvSpPr>
          <p:cNvPr id="58" name="Google Shape;58;p15"/>
          <p:cNvSpPr/>
          <p:nvPr/>
        </p:nvSpPr>
        <p:spPr>
          <a:xfrm>
            <a:off x="793790" y="256424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Precision Facial Retouching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(تحسين دقيق للوجه)</a:t>
            </a:r>
            <a:endParaRPr sz="1750" b="0" i="0" u="none" strike="noStrike" cap="none"/>
          </a:p>
        </p:txBody>
      </p:sp>
      <p:sp>
        <p:nvSpPr>
          <p:cNvPr id="59" name="Google Shape;59;p15"/>
          <p:cNvSpPr/>
          <p:nvPr/>
        </p:nvSpPr>
        <p:spPr>
          <a:xfrm>
            <a:off x="793790" y="3006447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Real-time Face Swapping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(تبديل الوجوه في الوقت الحقيقي)</a:t>
            </a:r>
            <a:endParaRPr sz="1750" b="0" i="0" u="none" strike="noStrike" cap="none"/>
          </a:p>
        </p:txBody>
      </p:sp>
      <p:sp>
        <p:nvSpPr>
          <p:cNvPr id="60" name="Google Shape;60;p15"/>
          <p:cNvSpPr/>
          <p:nvPr/>
        </p:nvSpPr>
        <p:spPr>
          <a:xfrm>
            <a:off x="793790" y="3448645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Dynamic Face Integration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(دمج الوجه الديناميكي)</a:t>
            </a:r>
            <a:endParaRPr sz="1750" b="0" i="0" u="none" strike="noStrike" cap="none"/>
          </a:p>
        </p:txBody>
      </p:sp>
      <p:sp>
        <p:nvSpPr>
          <p:cNvPr id="61" name="Google Shape;61;p15"/>
          <p:cNvSpPr/>
          <p:nvPr/>
        </p:nvSpPr>
        <p:spPr>
          <a:xfrm>
            <a:off x="793790" y="3890843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AI-Driven Actor Simulation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(محاكاة الممثل بالذكاء الاصطناعي)</a:t>
            </a:r>
            <a:endParaRPr sz="1750" b="0" i="0" u="none" strike="noStrike" cap="none"/>
          </a:p>
        </p:txBody>
      </p:sp>
      <p:sp>
        <p:nvSpPr>
          <p:cNvPr id="62" name="Google Shape;62;p15"/>
          <p:cNvSpPr/>
          <p:nvPr/>
        </p:nvSpPr>
        <p:spPr>
          <a:xfrm>
            <a:off x="793790" y="4333042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Image Transformation &amp; Enhancement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(تحويل وتحسين الصور)</a:t>
            </a:r>
            <a:endParaRPr sz="1750" b="0" i="0" u="none" strike="noStrike" cap="none"/>
          </a:p>
        </p:txBody>
      </p:sp>
      <p:sp>
        <p:nvSpPr>
          <p:cNvPr id="63" name="Google Shape;63;p15"/>
          <p:cNvSpPr/>
          <p:nvPr/>
        </p:nvSpPr>
        <p:spPr>
          <a:xfrm>
            <a:off x="793790" y="477524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Safe Media Creation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(إنشاء وسائط آمنة)</a:t>
            </a:r>
            <a:endParaRPr sz="1750" b="0" i="0" u="none" strike="noStrike" cap="none"/>
          </a:p>
        </p:txBody>
      </p:sp>
      <p:sp>
        <p:nvSpPr>
          <p:cNvPr id="64" name="Google Shape;64;p15"/>
          <p:cNvSpPr/>
          <p:nvPr/>
        </p:nvSpPr>
        <p:spPr>
          <a:xfrm>
            <a:off x="793790" y="521743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Geospatial Intelligence Platform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(منصة الاستخبارات الجغرافية المكانية)</a:t>
            </a:r>
            <a:endParaRPr sz="1750" b="0" i="0" u="none" strike="noStrike" cap="none"/>
          </a:p>
        </p:txBody>
      </p:sp>
      <p:sp>
        <p:nvSpPr>
          <p:cNvPr id="65" name="Google Shape;65;p15"/>
          <p:cNvSpPr/>
          <p:nvPr/>
        </p:nvSpPr>
        <p:spPr>
          <a:xfrm>
            <a:off x="793790" y="5659636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AI-Powered Interactive Mapping and Geographic Data Visualization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(الخرائط التفاعلية وتصور البيانات الجغرافية المدعومة بالذكاء الاصطناعي)</a:t>
            </a:r>
            <a:endParaRPr sz="1750" b="0" i="0" u="none" strike="noStrike" cap="none"/>
          </a:p>
        </p:txBody>
      </p:sp>
      <p:sp>
        <p:nvSpPr>
          <p:cNvPr id="66" name="Google Shape;66;p15"/>
          <p:cNvSpPr/>
          <p:nvPr/>
        </p:nvSpPr>
        <p:spPr>
          <a:xfrm>
            <a:off x="793790" y="6464737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Geolocation Intelligence &amp; Satellite Imagery Analysis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(تحليل الموقع الجغرافي وصور الأقمار الصناعية)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595908" y="468273"/>
            <a:ext cx="8410218" cy="53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88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350"/>
              <a:buFont typeface="Fraunces"/>
              <a:buNone/>
            </a:pPr>
            <a:r>
              <a:rPr lang="en-US" sz="33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Face Poke: Precision Facial Retouching</a:t>
            </a:r>
            <a:endParaRPr sz="3350" b="0" i="0" u="none" strike="noStrike" cap="none"/>
          </a:p>
        </p:txBody>
      </p:sp>
      <p:sp>
        <p:nvSpPr>
          <p:cNvPr id="73" name="Google Shape;73;p16"/>
          <p:cNvSpPr/>
          <p:nvPr/>
        </p:nvSpPr>
        <p:spPr>
          <a:xfrm>
            <a:off x="595908" y="1340763"/>
            <a:ext cx="13438584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Face Poke uses advanced AI to offer precise control over facial features, enabling realistic and subtle edits for photos and videos.</a:t>
            </a:r>
            <a:endParaRPr sz="1300" b="0" i="0" u="none" strike="noStrike" cap="none"/>
          </a:p>
        </p:txBody>
      </p:sp>
      <p:pic>
        <p:nvPicPr>
          <p:cNvPr id="74" name="Google Shape;74;p1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908" y="1804630"/>
            <a:ext cx="1697355" cy="46827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595908" y="2634615"/>
            <a:ext cx="2128480" cy="266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650"/>
              <a:buFont typeface="Fraunces"/>
              <a:buNone/>
            </a:pPr>
            <a:r>
              <a:rPr lang="en-US" sz="16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</a:t>
            </a:r>
            <a:endParaRPr sz="1650" b="0" i="0" u="none" strike="noStrike" cap="none"/>
          </a:p>
        </p:txBody>
      </p:sp>
      <p:sp>
        <p:nvSpPr>
          <p:cNvPr id="76" name="Google Shape;76;p16"/>
          <p:cNvSpPr/>
          <p:nvPr/>
        </p:nvSpPr>
        <p:spPr>
          <a:xfrm>
            <a:off x="595908" y="3070979"/>
            <a:ext cx="7896939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image or video to the platform.</a:t>
            </a:r>
            <a:endParaRPr sz="1300" b="0" i="0" u="none" strike="noStrike" cap="none"/>
          </a:p>
        </p:txBody>
      </p:sp>
      <p:sp>
        <p:nvSpPr>
          <p:cNvPr id="77" name="Google Shape;77;p16"/>
          <p:cNvSpPr/>
          <p:nvPr/>
        </p:nvSpPr>
        <p:spPr>
          <a:xfrm>
            <a:off x="595908" y="3402925"/>
            <a:ext cx="7896939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the specific facial feature you wish to adjust.</a:t>
            </a:r>
            <a:endParaRPr sz="1300" b="0" i="0" u="none" strike="noStrike" cap="none"/>
          </a:p>
        </p:txBody>
      </p:sp>
      <p:sp>
        <p:nvSpPr>
          <p:cNvPr id="78" name="Google Shape;78;p16"/>
          <p:cNvSpPr/>
          <p:nvPr/>
        </p:nvSpPr>
        <p:spPr>
          <a:xfrm>
            <a:off x="595908" y="3734872"/>
            <a:ext cx="7896939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AI-powered sliders and tools for fine-tuning.</a:t>
            </a:r>
            <a:endParaRPr sz="1300" b="0" i="0" u="none" strike="noStrike" cap="none"/>
          </a:p>
        </p:txBody>
      </p:sp>
      <p:sp>
        <p:nvSpPr>
          <p:cNvPr id="79" name="Google Shape;79;p16"/>
          <p:cNvSpPr/>
          <p:nvPr/>
        </p:nvSpPr>
        <p:spPr>
          <a:xfrm>
            <a:off x="595908" y="4066818"/>
            <a:ext cx="7896939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Char char="•"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Preview changes and export your refined media.</a:t>
            </a:r>
            <a:endParaRPr sz="1300" b="0" i="0" u="none" strike="noStrike" cap="none"/>
          </a:p>
        </p:txBody>
      </p:sp>
      <p:pic>
        <p:nvPicPr>
          <p:cNvPr id="80" name="Google Shape;80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5757" y="2655808"/>
            <a:ext cx="5126236" cy="512623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595908" y="8164949"/>
            <a:ext cx="13438584" cy="27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A filmmaker uses Face Poke to subtly de-age an actor for a flashback scene, maintaining visual consistency.</a:t>
            </a:r>
            <a:endParaRPr sz="130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392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/>
          <p:nvPr/>
        </p:nvSpPr>
        <p:spPr>
          <a:xfrm>
            <a:off x="6065401" y="454938"/>
            <a:ext cx="7501414" cy="51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250"/>
              <a:buFont typeface="Fraunces"/>
              <a:buNone/>
            </a:pPr>
            <a:r>
              <a:rPr lang="en-US" sz="32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Swapface: Real-time Face Swapping</a:t>
            </a:r>
            <a:endParaRPr sz="3250" b="0" i="0" u="none" strike="noStrike" cap="none"/>
          </a:p>
        </p:txBody>
      </p:sp>
      <p:sp>
        <p:nvSpPr>
          <p:cNvPr id="89" name="Google Shape;89;p17"/>
          <p:cNvSpPr/>
          <p:nvPr/>
        </p:nvSpPr>
        <p:spPr>
          <a:xfrm>
            <a:off x="6065401" y="1220033"/>
            <a:ext cx="7985998" cy="52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69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Swapface offers real-time face-swapping capabilities, allowing users to seamlessly replace faces in live streams, video calls, or pre-recorded content.</a:t>
            </a:r>
            <a:endParaRPr sz="1300" b="0" i="0" u="none" strike="noStrike" cap="none"/>
          </a:p>
        </p:txBody>
      </p:sp>
      <p:pic>
        <p:nvPicPr>
          <p:cNvPr id="90" name="Google Shape;90;p17" descr="preencoded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5401" y="1935718"/>
            <a:ext cx="1592937" cy="4549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/>
          <p:nvPr/>
        </p:nvSpPr>
        <p:spPr>
          <a:xfrm>
            <a:off x="6065401" y="2576751"/>
            <a:ext cx="7985998" cy="998934"/>
          </a:xfrm>
          <a:prstGeom prst="roundRect">
            <a:avLst>
              <a:gd name="adj" fmla="val 10985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6042541" y="2576751"/>
            <a:ext cx="91440" cy="998934"/>
          </a:xfrm>
          <a:prstGeom prst="roundRect">
            <a:avLst>
              <a:gd name="adj" fmla="val 16283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6322219" y="2764988"/>
            <a:ext cx="2067878" cy="258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Upload Media</a:t>
            </a:r>
            <a:endParaRPr sz="1600" b="0" i="0" u="none" strike="noStrike" cap="none"/>
          </a:p>
        </p:txBody>
      </p:sp>
      <p:sp>
        <p:nvSpPr>
          <p:cNvPr id="94" name="Google Shape;94;p17"/>
          <p:cNvSpPr/>
          <p:nvPr/>
        </p:nvSpPr>
        <p:spPr>
          <a:xfrm>
            <a:off x="6322219" y="3122652"/>
            <a:ext cx="7540942" cy="2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69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Import your source video or connect to a live camera feed.</a:t>
            </a:r>
            <a:endParaRPr sz="1300" b="0" i="0" u="none" strike="noStrike" cap="none"/>
          </a:p>
        </p:txBody>
      </p:sp>
      <p:sp>
        <p:nvSpPr>
          <p:cNvPr id="95" name="Google Shape;95;p17"/>
          <p:cNvSpPr/>
          <p:nvPr/>
        </p:nvSpPr>
        <p:spPr>
          <a:xfrm>
            <a:off x="6065401" y="3741063"/>
            <a:ext cx="7985998" cy="998934"/>
          </a:xfrm>
          <a:prstGeom prst="roundRect">
            <a:avLst>
              <a:gd name="adj" fmla="val 10985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6042541" y="3741063"/>
            <a:ext cx="91440" cy="998934"/>
          </a:xfrm>
          <a:prstGeom prst="roundRect">
            <a:avLst>
              <a:gd name="adj" fmla="val 16283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6322219" y="3929301"/>
            <a:ext cx="2067878" cy="258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Choose Target Face</a:t>
            </a:r>
            <a:endParaRPr sz="1600" b="0" i="0" u="none" strike="noStrike" cap="none"/>
          </a:p>
        </p:txBody>
      </p:sp>
      <p:sp>
        <p:nvSpPr>
          <p:cNvPr id="98" name="Google Shape;98;p17"/>
          <p:cNvSpPr/>
          <p:nvPr/>
        </p:nvSpPr>
        <p:spPr>
          <a:xfrm>
            <a:off x="6322219" y="4286964"/>
            <a:ext cx="7540942" cy="2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69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a desired face from your library or a template.</a:t>
            </a:r>
            <a:endParaRPr sz="1300" b="0" i="0" u="none" strike="noStrike" cap="none"/>
          </a:p>
        </p:txBody>
      </p:sp>
      <p:sp>
        <p:nvSpPr>
          <p:cNvPr id="99" name="Google Shape;99;p17"/>
          <p:cNvSpPr/>
          <p:nvPr/>
        </p:nvSpPr>
        <p:spPr>
          <a:xfrm>
            <a:off x="6065401" y="4905375"/>
            <a:ext cx="7985998" cy="998934"/>
          </a:xfrm>
          <a:prstGeom prst="roundRect">
            <a:avLst>
              <a:gd name="adj" fmla="val 10985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6042541" y="4905375"/>
            <a:ext cx="91440" cy="998934"/>
          </a:xfrm>
          <a:prstGeom prst="roundRect">
            <a:avLst>
              <a:gd name="adj" fmla="val 16283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322219" y="5093613"/>
            <a:ext cx="2067878" cy="258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Apply &amp; Stream</a:t>
            </a:r>
            <a:endParaRPr sz="1600" b="0" i="0" u="none" strike="noStrike" cap="none"/>
          </a:p>
        </p:txBody>
      </p:sp>
      <p:sp>
        <p:nvSpPr>
          <p:cNvPr id="102" name="Google Shape;102;p17"/>
          <p:cNvSpPr/>
          <p:nvPr/>
        </p:nvSpPr>
        <p:spPr>
          <a:xfrm>
            <a:off x="6322219" y="5451277"/>
            <a:ext cx="7540942" cy="2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69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The AI processes the swap in real-time, ready for broadcast.</a:t>
            </a:r>
            <a:endParaRPr sz="1300" b="0" i="0" u="none" strike="noStrike" cap="none"/>
          </a:p>
        </p:txBody>
      </p:sp>
      <p:sp>
        <p:nvSpPr>
          <p:cNvPr id="103" name="Google Shape;103;p17"/>
          <p:cNvSpPr/>
          <p:nvPr/>
        </p:nvSpPr>
        <p:spPr>
          <a:xfrm>
            <a:off x="6065401" y="6069687"/>
            <a:ext cx="7985998" cy="998934"/>
          </a:xfrm>
          <a:prstGeom prst="roundRect">
            <a:avLst>
              <a:gd name="adj" fmla="val 10985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6042541" y="6069687"/>
            <a:ext cx="91440" cy="998934"/>
          </a:xfrm>
          <a:prstGeom prst="roundRect">
            <a:avLst>
              <a:gd name="adj" fmla="val 162833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6322219" y="6257925"/>
            <a:ext cx="2067878" cy="258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Fraunces"/>
              <a:buNone/>
            </a:pPr>
            <a:r>
              <a:rPr lang="en-US" sz="16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Export Result</a:t>
            </a:r>
            <a:endParaRPr sz="1600" b="0" i="0" u="none" strike="noStrike" cap="none"/>
          </a:p>
        </p:txBody>
      </p:sp>
      <p:sp>
        <p:nvSpPr>
          <p:cNvPr id="106" name="Google Shape;106;p17"/>
          <p:cNvSpPr/>
          <p:nvPr/>
        </p:nvSpPr>
        <p:spPr>
          <a:xfrm>
            <a:off x="6322219" y="6615589"/>
            <a:ext cx="7540942" cy="2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69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Save the final video or continue with the live output.</a:t>
            </a:r>
            <a:endParaRPr sz="1300" b="0" i="0" u="none" strike="noStrike" cap="none"/>
          </a:p>
        </p:txBody>
      </p:sp>
      <p:sp>
        <p:nvSpPr>
          <p:cNvPr id="107" name="Google Shape;107;p17"/>
          <p:cNvSpPr/>
          <p:nvPr/>
        </p:nvSpPr>
        <p:spPr>
          <a:xfrm>
            <a:off x="6065401" y="7254716"/>
            <a:ext cx="7985998" cy="52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69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300"/>
              <a:buFont typeface="Nobile"/>
              <a:buNone/>
            </a:pPr>
            <a:r>
              <a:rPr lang="en-US" sz="130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3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Content creators use Swapface for comedic skits, transforming into different characters instantly during a live broadcast.</a:t>
            </a:r>
            <a:endParaRPr sz="1300" b="0" i="0" u="none" strike="noStrike" cap="non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480774" y="377785"/>
            <a:ext cx="6703576" cy="42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700"/>
              <a:buFont typeface="Fraunces"/>
              <a:buNone/>
            </a:pPr>
            <a:r>
              <a:rPr lang="en-US" sz="27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Face in Live: Dynamic Face Integration</a:t>
            </a:r>
            <a:endParaRPr sz="2700" b="0" i="0" u="none" strike="noStrike" cap="none"/>
          </a:p>
        </p:txBody>
      </p:sp>
      <p:sp>
        <p:nvSpPr>
          <p:cNvPr id="114" name="Google Shape;114;p18"/>
          <p:cNvSpPr/>
          <p:nvPr/>
        </p:nvSpPr>
        <p:spPr>
          <a:xfrm>
            <a:off x="480774" y="1081802"/>
            <a:ext cx="13668851" cy="21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Face in Live specializes in integrating faces into various digital scenarios, from augmented reality filters to interactive virtual environments, ensuring natural expression and movement.</a:t>
            </a:r>
            <a:endParaRPr sz="1050" b="0" i="0" u="none" strike="noStrike" cap="none"/>
          </a:p>
        </p:txBody>
      </p:sp>
      <p:pic>
        <p:nvPicPr>
          <p:cNvPr id="115" name="Google Shape;115;p1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774" y="1456134"/>
            <a:ext cx="1474827" cy="37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774" y="2143006"/>
            <a:ext cx="6666905" cy="6666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/>
          <p:nvPr/>
        </p:nvSpPr>
        <p:spPr>
          <a:xfrm>
            <a:off x="7490341" y="2125742"/>
            <a:ext cx="1717238" cy="21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50"/>
              <a:buFont typeface="Fraunces"/>
              <a:buNone/>
            </a:pPr>
            <a:r>
              <a:rPr lang="en-US" sz="13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Key Steps</a:t>
            </a:r>
            <a:endParaRPr sz="1350" b="0" i="0" u="none" strike="noStrike" cap="none"/>
          </a:p>
        </p:txBody>
      </p:sp>
      <p:sp>
        <p:nvSpPr>
          <p:cNvPr id="118" name="Google Shape;118;p18"/>
          <p:cNvSpPr/>
          <p:nvPr/>
        </p:nvSpPr>
        <p:spPr>
          <a:xfrm>
            <a:off x="7490341" y="2477572"/>
            <a:ext cx="6666905" cy="21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Capture or upload a face scan/photo.</a:t>
            </a:r>
            <a:endParaRPr sz="1050" b="0" i="0" u="none" strike="noStrike" cap="none"/>
          </a:p>
        </p:txBody>
      </p:sp>
      <p:sp>
        <p:nvSpPr>
          <p:cNvPr id="119" name="Google Shape;119;p18"/>
          <p:cNvSpPr/>
          <p:nvPr/>
        </p:nvSpPr>
        <p:spPr>
          <a:xfrm>
            <a:off x="7490341" y="2745343"/>
            <a:ext cx="6666905" cy="21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a desired AR filter or virtual scene.</a:t>
            </a:r>
            <a:endParaRPr sz="1050" b="0" i="0" u="none" strike="noStrike" cap="none"/>
          </a:p>
        </p:txBody>
      </p:sp>
      <p:sp>
        <p:nvSpPr>
          <p:cNvPr id="120" name="Google Shape;120;p18"/>
          <p:cNvSpPr/>
          <p:nvPr/>
        </p:nvSpPr>
        <p:spPr>
          <a:xfrm>
            <a:off x="7490341" y="3013115"/>
            <a:ext cx="6666905" cy="21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Calibrate facial landmarks for optimal tracking.</a:t>
            </a:r>
            <a:endParaRPr sz="1050" b="0" i="0" u="none" strike="noStrike" cap="none"/>
          </a:p>
        </p:txBody>
      </p:sp>
      <p:sp>
        <p:nvSpPr>
          <p:cNvPr id="121" name="Google Shape;121;p18"/>
          <p:cNvSpPr/>
          <p:nvPr/>
        </p:nvSpPr>
        <p:spPr>
          <a:xfrm>
            <a:off x="7490341" y="3280886"/>
            <a:ext cx="6666905" cy="21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Engage with the integrated face in real-time.</a:t>
            </a:r>
            <a:endParaRPr sz="1050" b="0" i="0" u="none" strike="noStrike" cap="none"/>
          </a:p>
        </p:txBody>
      </p:sp>
      <p:sp>
        <p:nvSpPr>
          <p:cNvPr id="122" name="Google Shape;122;p18"/>
          <p:cNvSpPr/>
          <p:nvPr/>
        </p:nvSpPr>
        <p:spPr>
          <a:xfrm>
            <a:off x="480774" y="9118997"/>
            <a:ext cx="13668851" cy="21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90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lang="en-US" sz="10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A game developer uses Face in Live to allow players to project their own faces onto in-game avatars for a personalized experience.</a:t>
            </a:r>
            <a:endParaRPr sz="1050" b="0" i="0" u="none" strike="noStrike" cap="non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3293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546021" y="428982"/>
            <a:ext cx="8051959" cy="97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050"/>
              <a:buFont typeface="Fraunces"/>
              <a:buNone/>
            </a:pPr>
            <a:r>
              <a:rPr lang="en-US" sz="3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DreamActor-M1: AI-Driven Actor Simulation</a:t>
            </a:r>
            <a:endParaRPr sz="3050" b="0" i="0" u="none" strike="noStrike" cap="none"/>
          </a:p>
        </p:txBody>
      </p:sp>
      <p:sp>
        <p:nvSpPr>
          <p:cNvPr id="130" name="Google Shape;130;p19"/>
          <p:cNvSpPr/>
          <p:nvPr/>
        </p:nvSpPr>
        <p:spPr>
          <a:xfrm>
            <a:off x="546021" y="1638062"/>
            <a:ext cx="8051959" cy="49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DreamActor-M1 leverages AI to generate realistic digital actors, capable of performing custom scripts and emotions, ideal for virtual productions and synthetic media.</a:t>
            </a:r>
            <a:endParaRPr sz="1200" b="0" i="0" u="none" strike="noStrike" cap="none"/>
          </a:p>
        </p:txBody>
      </p:sp>
      <p:pic>
        <p:nvPicPr>
          <p:cNvPr id="131" name="Google Shape;131;p19" descr="preencoded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021" y="2312670"/>
            <a:ext cx="2021562" cy="428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546021" y="2917150"/>
            <a:ext cx="624007" cy="936069"/>
          </a:xfrm>
          <a:prstGeom prst="roundRect">
            <a:avLst>
              <a:gd name="adj" fmla="val 360029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1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045" y="3268147"/>
            <a:ext cx="233958" cy="2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1325999" y="3073122"/>
            <a:ext cx="1950125" cy="24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Define Script</a:t>
            </a:r>
            <a:endParaRPr sz="1500" b="0" i="0" u="none" strike="noStrike" cap="none"/>
          </a:p>
        </p:txBody>
      </p:sp>
      <p:sp>
        <p:nvSpPr>
          <p:cNvPr id="135" name="Google Shape;135;p19"/>
          <p:cNvSpPr/>
          <p:nvPr/>
        </p:nvSpPr>
        <p:spPr>
          <a:xfrm>
            <a:off x="1325999" y="3410426"/>
            <a:ext cx="7271980" cy="24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dialogue and stage directions for your virtual actor.</a:t>
            </a:r>
            <a:endParaRPr sz="1200" b="0" i="0" u="none" strike="noStrike" cap="none"/>
          </a:p>
        </p:txBody>
      </p:sp>
      <p:sp>
        <p:nvSpPr>
          <p:cNvPr id="136" name="Google Shape;136;p19"/>
          <p:cNvSpPr/>
          <p:nvPr/>
        </p:nvSpPr>
        <p:spPr>
          <a:xfrm>
            <a:off x="546021" y="4009192"/>
            <a:ext cx="624007" cy="936069"/>
          </a:xfrm>
          <a:prstGeom prst="roundRect">
            <a:avLst>
              <a:gd name="adj" fmla="val 360029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19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045" y="4360188"/>
            <a:ext cx="233958" cy="2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/>
          <p:nvPr/>
        </p:nvSpPr>
        <p:spPr>
          <a:xfrm>
            <a:off x="1325999" y="4165163"/>
            <a:ext cx="1950125" cy="24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Design Character</a:t>
            </a:r>
            <a:endParaRPr sz="1500" b="0" i="0" u="none" strike="noStrike" cap="none"/>
          </a:p>
        </p:txBody>
      </p:sp>
      <p:sp>
        <p:nvSpPr>
          <p:cNvPr id="139" name="Google Shape;139;p19"/>
          <p:cNvSpPr/>
          <p:nvPr/>
        </p:nvSpPr>
        <p:spPr>
          <a:xfrm>
            <a:off x="1325999" y="4502468"/>
            <a:ext cx="7271980" cy="24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Customize appearance, voice, and emotional range.</a:t>
            </a:r>
            <a:endParaRPr sz="1200" b="0" i="0" u="none" strike="noStrike" cap="none"/>
          </a:p>
        </p:txBody>
      </p:sp>
      <p:sp>
        <p:nvSpPr>
          <p:cNvPr id="140" name="Google Shape;140;p19"/>
          <p:cNvSpPr/>
          <p:nvPr/>
        </p:nvSpPr>
        <p:spPr>
          <a:xfrm>
            <a:off x="546021" y="5101233"/>
            <a:ext cx="624007" cy="936069"/>
          </a:xfrm>
          <a:prstGeom prst="roundRect">
            <a:avLst>
              <a:gd name="adj" fmla="val 360029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19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1045" y="5452229"/>
            <a:ext cx="233958" cy="2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/>
          <p:nvPr/>
        </p:nvSpPr>
        <p:spPr>
          <a:xfrm>
            <a:off x="1325999" y="5257205"/>
            <a:ext cx="2254806" cy="24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Generate Performance</a:t>
            </a:r>
            <a:endParaRPr sz="1500" b="0" i="0" u="none" strike="noStrike" cap="none"/>
          </a:p>
        </p:txBody>
      </p:sp>
      <p:sp>
        <p:nvSpPr>
          <p:cNvPr id="143" name="Google Shape;143;p19"/>
          <p:cNvSpPr/>
          <p:nvPr/>
        </p:nvSpPr>
        <p:spPr>
          <a:xfrm>
            <a:off x="1325999" y="5594509"/>
            <a:ext cx="7271980" cy="24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animates the actor based on the script and traits.</a:t>
            </a:r>
            <a:endParaRPr sz="1200" b="0" i="0" u="none" strike="noStrike" cap="none"/>
          </a:p>
        </p:txBody>
      </p:sp>
      <p:sp>
        <p:nvSpPr>
          <p:cNvPr id="144" name="Google Shape;144;p19"/>
          <p:cNvSpPr/>
          <p:nvPr/>
        </p:nvSpPr>
        <p:spPr>
          <a:xfrm>
            <a:off x="546021" y="6193274"/>
            <a:ext cx="624007" cy="936069"/>
          </a:xfrm>
          <a:prstGeom prst="roundRect">
            <a:avLst>
              <a:gd name="adj" fmla="val 360029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19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1045" y="6544270"/>
            <a:ext cx="233958" cy="2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/>
          <p:nvPr/>
        </p:nvSpPr>
        <p:spPr>
          <a:xfrm>
            <a:off x="1325999" y="6349246"/>
            <a:ext cx="1950125" cy="24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Fraunces"/>
              <a:buNone/>
            </a:pPr>
            <a:r>
              <a:rPr lang="en-US" sz="15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Integrate &amp; Export</a:t>
            </a:r>
            <a:endParaRPr sz="1500" b="0" i="0" u="none" strike="noStrike" cap="none"/>
          </a:p>
        </p:txBody>
      </p:sp>
      <p:sp>
        <p:nvSpPr>
          <p:cNvPr id="147" name="Google Shape;147;p19"/>
          <p:cNvSpPr/>
          <p:nvPr/>
        </p:nvSpPr>
        <p:spPr>
          <a:xfrm>
            <a:off x="1325999" y="6686550"/>
            <a:ext cx="7271980" cy="24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Incorporate the performance into your project.</a:t>
            </a:r>
            <a:endParaRPr sz="1200" b="0" i="0" u="none" strike="noStrike" cap="none"/>
          </a:p>
        </p:txBody>
      </p:sp>
      <p:sp>
        <p:nvSpPr>
          <p:cNvPr id="148" name="Google Shape;148;p19"/>
          <p:cNvSpPr/>
          <p:nvPr/>
        </p:nvSpPr>
        <p:spPr>
          <a:xfrm>
            <a:off x="546021" y="7304842"/>
            <a:ext cx="8051959" cy="49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00"/>
              <a:buFont typeface="Nobile"/>
              <a:buNone/>
            </a:pPr>
            <a:r>
              <a:rPr lang="en-US" sz="120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2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Marketing agencies create hyper-realistic product demonstration videos with AI actors, reducing production costs and time.</a:t>
            </a:r>
            <a:endParaRPr sz="1200" b="0" i="0" u="none" strike="noStrike" cap="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363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/>
          <p:nvPr/>
        </p:nvSpPr>
        <p:spPr>
          <a:xfrm>
            <a:off x="5934789" y="352306"/>
            <a:ext cx="8247221" cy="80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500"/>
              <a:buFont typeface="Fraunces"/>
              <a:buNone/>
            </a:pPr>
            <a:r>
              <a:rPr lang="en-US" sz="25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Img2Go &amp; ProVisual: Image Transformation &amp; Enhancement</a:t>
            </a:r>
            <a:endParaRPr sz="2500" b="0" i="0" u="none" strike="noStrike" cap="none"/>
          </a:p>
        </p:txBody>
      </p:sp>
      <p:sp>
        <p:nvSpPr>
          <p:cNvPr id="156" name="Google Shape;156;p20"/>
          <p:cNvSpPr/>
          <p:nvPr/>
        </p:nvSpPr>
        <p:spPr>
          <a:xfrm>
            <a:off x="5934789" y="1345049"/>
            <a:ext cx="8247221" cy="40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lang="en-US" sz="10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Img2Go offers a suite of online tools for quick image conversions and basic editing, while ProVisual provides advanced AI-driven image analysis and enhancement for professional applications.</a:t>
            </a:r>
            <a:endParaRPr sz="1000" b="0" i="0" u="none" strike="noStrike" cap="none"/>
          </a:p>
        </p:txBody>
      </p:sp>
      <p:pic>
        <p:nvPicPr>
          <p:cNvPr id="157" name="Google Shape;157;p20" descr="preencoded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4789" y="1898928"/>
            <a:ext cx="1120854" cy="35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 descr="preencoded.png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19699" y="1898928"/>
            <a:ext cx="1235273" cy="352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5934789" y="2587466"/>
            <a:ext cx="8247221" cy="945475"/>
          </a:xfrm>
          <a:prstGeom prst="roundRect">
            <a:avLst>
              <a:gd name="adj" fmla="val 7737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5934789" y="2572226"/>
            <a:ext cx="8247221" cy="60960"/>
          </a:xfrm>
          <a:prstGeom prst="roundRect">
            <a:avLst>
              <a:gd name="adj" fmla="val 189165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9866233" y="2395299"/>
            <a:ext cx="384334" cy="384334"/>
          </a:xfrm>
          <a:prstGeom prst="roundRect">
            <a:avLst>
              <a:gd name="adj" fmla="val 237918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9981486" y="2491383"/>
            <a:ext cx="153710" cy="1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Fraunces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rPr>
              <a:t>1</a:t>
            </a:r>
            <a:endParaRPr sz="1200" b="0" i="0" u="none" strike="noStrike" cap="none"/>
          </a:p>
        </p:txBody>
      </p:sp>
      <p:sp>
        <p:nvSpPr>
          <p:cNvPr id="163" name="Google Shape;163;p20"/>
          <p:cNvSpPr/>
          <p:nvPr/>
        </p:nvSpPr>
        <p:spPr>
          <a:xfrm>
            <a:off x="6078141" y="2907744"/>
            <a:ext cx="1601510" cy="2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Fraunces"/>
              <a:buNone/>
            </a:pPr>
            <a:r>
              <a:rPr lang="en-US" sz="12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Upload Image</a:t>
            </a:r>
            <a:endParaRPr sz="1250" b="0" i="0" u="none" strike="noStrike" cap="none"/>
          </a:p>
        </p:txBody>
      </p:sp>
      <p:sp>
        <p:nvSpPr>
          <p:cNvPr id="164" name="Google Shape;164;p20"/>
          <p:cNvSpPr/>
          <p:nvPr/>
        </p:nvSpPr>
        <p:spPr>
          <a:xfrm>
            <a:off x="6078141" y="3184684"/>
            <a:ext cx="7960519" cy="20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lang="en-US" sz="10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Submit your image file to either platform.</a:t>
            </a:r>
            <a:endParaRPr sz="1000" b="0" i="0" u="none" strike="noStrike" cap="none"/>
          </a:p>
        </p:txBody>
      </p:sp>
      <p:sp>
        <p:nvSpPr>
          <p:cNvPr id="165" name="Google Shape;165;p20"/>
          <p:cNvSpPr/>
          <p:nvPr/>
        </p:nvSpPr>
        <p:spPr>
          <a:xfrm>
            <a:off x="5934789" y="3853220"/>
            <a:ext cx="8247221" cy="945475"/>
          </a:xfrm>
          <a:prstGeom prst="roundRect">
            <a:avLst>
              <a:gd name="adj" fmla="val 7737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5934789" y="3837980"/>
            <a:ext cx="8247221" cy="60960"/>
          </a:xfrm>
          <a:prstGeom prst="roundRect">
            <a:avLst>
              <a:gd name="adj" fmla="val 189165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9866233" y="3661053"/>
            <a:ext cx="384334" cy="384334"/>
          </a:xfrm>
          <a:prstGeom prst="roundRect">
            <a:avLst>
              <a:gd name="adj" fmla="val 237918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9981486" y="3757136"/>
            <a:ext cx="153710" cy="1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Fraunces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rPr>
              <a:t>2</a:t>
            </a:r>
            <a:endParaRPr sz="1200" b="0" i="0" u="none" strike="noStrike" cap="none"/>
          </a:p>
        </p:txBody>
      </p:sp>
      <p:sp>
        <p:nvSpPr>
          <p:cNvPr id="169" name="Google Shape;169;p20"/>
          <p:cNvSpPr/>
          <p:nvPr/>
        </p:nvSpPr>
        <p:spPr>
          <a:xfrm>
            <a:off x="6078141" y="4173498"/>
            <a:ext cx="1601510" cy="2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Fraunces"/>
              <a:buNone/>
            </a:pPr>
            <a:r>
              <a:rPr lang="en-US" sz="12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Select Tool</a:t>
            </a:r>
            <a:endParaRPr sz="1250" b="0" i="0" u="none" strike="noStrike" cap="none"/>
          </a:p>
        </p:txBody>
      </p:sp>
      <p:sp>
        <p:nvSpPr>
          <p:cNvPr id="170" name="Google Shape;170;p20"/>
          <p:cNvSpPr/>
          <p:nvPr/>
        </p:nvSpPr>
        <p:spPr>
          <a:xfrm>
            <a:off x="6078141" y="4450437"/>
            <a:ext cx="7960519" cy="20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lang="en-US" sz="10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from various options like conversion, resizing (Img2Go), or intelligent enhancement (ProVisual).</a:t>
            </a:r>
            <a:endParaRPr sz="1000" b="0" i="0" u="none" strike="noStrike" cap="none"/>
          </a:p>
        </p:txBody>
      </p:sp>
      <p:sp>
        <p:nvSpPr>
          <p:cNvPr id="171" name="Google Shape;171;p20"/>
          <p:cNvSpPr/>
          <p:nvPr/>
        </p:nvSpPr>
        <p:spPr>
          <a:xfrm>
            <a:off x="5934789" y="5118973"/>
            <a:ext cx="8247221" cy="945475"/>
          </a:xfrm>
          <a:prstGeom prst="roundRect">
            <a:avLst>
              <a:gd name="adj" fmla="val 7737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5934789" y="5103733"/>
            <a:ext cx="8247221" cy="60960"/>
          </a:xfrm>
          <a:prstGeom prst="roundRect">
            <a:avLst>
              <a:gd name="adj" fmla="val 189165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9866233" y="4926806"/>
            <a:ext cx="384334" cy="384334"/>
          </a:xfrm>
          <a:prstGeom prst="roundRect">
            <a:avLst>
              <a:gd name="adj" fmla="val 237918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9981486" y="5022890"/>
            <a:ext cx="153710" cy="1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Fraunces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endParaRPr sz="1200" b="0" i="0" u="none" strike="noStrike" cap="none"/>
          </a:p>
        </p:txBody>
      </p:sp>
      <p:sp>
        <p:nvSpPr>
          <p:cNvPr id="175" name="Google Shape;175;p20"/>
          <p:cNvSpPr/>
          <p:nvPr/>
        </p:nvSpPr>
        <p:spPr>
          <a:xfrm>
            <a:off x="6078141" y="5439251"/>
            <a:ext cx="1601510" cy="2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Fraunces"/>
              <a:buNone/>
            </a:pPr>
            <a:r>
              <a:rPr lang="en-US" sz="12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Apply &amp; Process</a:t>
            </a:r>
            <a:endParaRPr sz="1250" b="0" i="0" u="none" strike="noStrike" cap="none"/>
          </a:p>
        </p:txBody>
      </p:sp>
      <p:sp>
        <p:nvSpPr>
          <p:cNvPr id="176" name="Google Shape;176;p20"/>
          <p:cNvSpPr/>
          <p:nvPr/>
        </p:nvSpPr>
        <p:spPr>
          <a:xfrm>
            <a:off x="6078141" y="5716191"/>
            <a:ext cx="7960519" cy="20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lang="en-US" sz="10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AI algorithms to perform the desired transformation.</a:t>
            </a:r>
            <a:endParaRPr sz="1000" b="0" i="0" u="none" strike="noStrike" cap="none"/>
          </a:p>
        </p:txBody>
      </p:sp>
      <p:sp>
        <p:nvSpPr>
          <p:cNvPr id="177" name="Google Shape;177;p20"/>
          <p:cNvSpPr/>
          <p:nvPr/>
        </p:nvSpPr>
        <p:spPr>
          <a:xfrm>
            <a:off x="5934789" y="6384727"/>
            <a:ext cx="8247221" cy="945475"/>
          </a:xfrm>
          <a:prstGeom prst="roundRect">
            <a:avLst>
              <a:gd name="adj" fmla="val 7737"/>
            </a:avLst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5934789" y="6369487"/>
            <a:ext cx="8247221" cy="60960"/>
          </a:xfrm>
          <a:prstGeom prst="roundRect">
            <a:avLst>
              <a:gd name="adj" fmla="val 189165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9866233" y="6192560"/>
            <a:ext cx="384334" cy="384334"/>
          </a:xfrm>
          <a:prstGeom prst="roundRect">
            <a:avLst>
              <a:gd name="adj" fmla="val 237918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9981486" y="6288643"/>
            <a:ext cx="153710" cy="1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Fraunces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rPr>
              <a:t>4</a:t>
            </a:r>
            <a:endParaRPr sz="1200" b="0" i="0" u="none" strike="noStrike" cap="none"/>
          </a:p>
        </p:txBody>
      </p:sp>
      <p:sp>
        <p:nvSpPr>
          <p:cNvPr id="181" name="Google Shape;181;p20"/>
          <p:cNvSpPr/>
          <p:nvPr/>
        </p:nvSpPr>
        <p:spPr>
          <a:xfrm>
            <a:off x="6078141" y="6705005"/>
            <a:ext cx="1601510" cy="2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250"/>
              <a:buFont typeface="Fraunces"/>
              <a:buNone/>
            </a:pPr>
            <a:r>
              <a:rPr lang="en-US" sz="12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Download Result</a:t>
            </a:r>
            <a:endParaRPr sz="1250" b="0" i="0" u="none" strike="noStrike" cap="none"/>
          </a:p>
        </p:txBody>
      </p:sp>
      <p:sp>
        <p:nvSpPr>
          <p:cNvPr id="182" name="Google Shape;182;p20"/>
          <p:cNvSpPr/>
          <p:nvPr/>
        </p:nvSpPr>
        <p:spPr>
          <a:xfrm>
            <a:off x="6078141" y="6981944"/>
            <a:ext cx="7960519" cy="20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lang="en-US" sz="10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Obtain your modified and enhanced image.</a:t>
            </a:r>
            <a:endParaRPr sz="1000" b="0" i="0" u="none" strike="noStrike" cap="none"/>
          </a:p>
        </p:txBody>
      </p:sp>
      <p:sp>
        <p:nvSpPr>
          <p:cNvPr id="183" name="Google Shape;183;p20"/>
          <p:cNvSpPr/>
          <p:nvPr/>
        </p:nvSpPr>
        <p:spPr>
          <a:xfrm>
            <a:off x="5934789" y="7474267"/>
            <a:ext cx="8247221" cy="40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00"/>
              <a:buFont typeface="Nobile"/>
              <a:buNone/>
            </a:pPr>
            <a:r>
              <a:rPr lang="en-US" sz="100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0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A graphic designer uses Img2Go to quickly convert image formats and then ProVisual to upscale resolution and remove imperfections from a key visual.</a:t>
            </a:r>
            <a:endParaRPr sz="1000" b="0" i="0" u="none" strike="noStrike" cap="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/>
          <p:nvPr/>
        </p:nvSpPr>
        <p:spPr>
          <a:xfrm>
            <a:off x="468511" y="368022"/>
            <a:ext cx="6785015" cy="41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600"/>
              <a:buFont typeface="Fraunces"/>
              <a:buNone/>
            </a:pPr>
            <a:r>
              <a:rPr lang="en-US" sz="26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No More Copyright: Safe Media Creation</a:t>
            </a:r>
            <a:endParaRPr sz="2600" b="0" i="0" u="none" strike="noStrike" cap="none"/>
          </a:p>
        </p:txBody>
      </p:sp>
      <p:sp>
        <p:nvSpPr>
          <p:cNvPr id="190" name="Google Shape;190;p21"/>
          <p:cNvSpPr/>
          <p:nvPr/>
        </p:nvSpPr>
        <p:spPr>
          <a:xfrm>
            <a:off x="468511" y="1053941"/>
            <a:ext cx="13693378" cy="21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No More Copyright is an AI-powered platform designed to generate copyright-safe media, including images, music, and text, ensuring creators can focus on innovation without legal concerns.</a:t>
            </a:r>
            <a:endParaRPr sz="1050" b="0" i="0" u="none" strike="noStrike" cap="none"/>
          </a:p>
        </p:txBody>
      </p:sp>
      <p:pic>
        <p:nvPicPr>
          <p:cNvPr id="191" name="Google Shape;191;p21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511" y="1418511"/>
            <a:ext cx="1932146" cy="36802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/>
          <p:nvPr/>
        </p:nvSpPr>
        <p:spPr>
          <a:xfrm>
            <a:off x="468511" y="2070854"/>
            <a:ext cx="2444948" cy="20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300"/>
              <a:buFont typeface="Fraunces"/>
              <a:buNone/>
            </a:pPr>
            <a:r>
              <a:rPr lang="en-US" sz="1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Generate Safe Media</a:t>
            </a:r>
            <a:endParaRPr sz="1300" b="0" i="0" u="none" strike="noStrike" cap="none"/>
          </a:p>
        </p:txBody>
      </p:sp>
      <p:sp>
        <p:nvSpPr>
          <p:cNvPr id="193" name="Google Shape;193;p21"/>
          <p:cNvSpPr/>
          <p:nvPr/>
        </p:nvSpPr>
        <p:spPr>
          <a:xfrm>
            <a:off x="468511" y="2413754"/>
            <a:ext cx="6683454" cy="21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creative brief or content requirements.</a:t>
            </a:r>
            <a:endParaRPr sz="1050" b="0" i="0" u="none" strike="noStrike" cap="none"/>
          </a:p>
        </p:txBody>
      </p:sp>
      <p:sp>
        <p:nvSpPr>
          <p:cNvPr id="194" name="Google Shape;194;p21"/>
          <p:cNvSpPr/>
          <p:nvPr/>
        </p:nvSpPr>
        <p:spPr>
          <a:xfrm>
            <a:off x="468511" y="2674620"/>
            <a:ext cx="6683454" cy="21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Specify the type of media needed (image, music, text).</a:t>
            </a:r>
            <a:endParaRPr sz="1050" b="0" i="0" u="none" strike="noStrike" cap="none"/>
          </a:p>
        </p:txBody>
      </p:sp>
      <p:sp>
        <p:nvSpPr>
          <p:cNvPr id="195" name="Google Shape;195;p21"/>
          <p:cNvSpPr/>
          <p:nvPr/>
        </p:nvSpPr>
        <p:spPr>
          <a:xfrm>
            <a:off x="468511" y="2935486"/>
            <a:ext cx="6683454" cy="21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 generates unique, original, and copyright-free assets.</a:t>
            </a:r>
            <a:endParaRPr sz="1050" b="0" i="0" u="none" strike="noStrike" cap="none"/>
          </a:p>
        </p:txBody>
      </p:sp>
      <p:sp>
        <p:nvSpPr>
          <p:cNvPr id="196" name="Google Shape;196;p21"/>
          <p:cNvSpPr/>
          <p:nvPr/>
        </p:nvSpPr>
        <p:spPr>
          <a:xfrm>
            <a:off x="468511" y="3196352"/>
            <a:ext cx="6683454" cy="21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Char char="•"/>
            </a:pP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Review and download media with clear usage rights.</a:t>
            </a:r>
            <a:endParaRPr sz="1050" b="0" i="0" u="none" strike="noStrike" cap="none"/>
          </a:p>
        </p:txBody>
      </p:sp>
      <p:pic>
        <p:nvPicPr>
          <p:cNvPr id="197" name="Google Shape;197;p2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055" y="2087523"/>
            <a:ext cx="6683454" cy="668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/>
          <p:nvPr/>
        </p:nvSpPr>
        <p:spPr>
          <a:xfrm>
            <a:off x="468511" y="9071967"/>
            <a:ext cx="13693378" cy="21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050"/>
              <a:buFont typeface="Nobile"/>
              <a:buNone/>
            </a:pPr>
            <a:r>
              <a:rPr lang="en-US" sz="10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Practical Example:</a:t>
            </a:r>
            <a:r>
              <a:rPr lang="en-US" sz="10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A small business creates marketing campaigns entirely with AI-generated, copyright-free images and jingles, avoiding licensing fees and legal complexities.</a:t>
            </a:r>
            <a:endParaRPr sz="1050" b="0" i="0" u="none" strike="noStrike" cap="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/>
          <p:nvPr/>
        </p:nvSpPr>
        <p:spPr>
          <a:xfrm>
            <a:off x="5883235" y="498277"/>
            <a:ext cx="5588437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lang="en-US" sz="22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Atlas: Geospatial Intelligence Platform</a:t>
            </a:r>
            <a:endParaRPr sz="2200" b="0" i="0" u="none" strike="noStrike" cap="none"/>
          </a:p>
        </p:txBody>
      </p:sp>
      <p:sp>
        <p:nvSpPr>
          <p:cNvPr id="206" name="Google Shape;206;p22"/>
          <p:cNvSpPr/>
          <p:nvPr/>
        </p:nvSpPr>
        <p:spPr>
          <a:xfrm>
            <a:off x="5883235" y="1022628"/>
            <a:ext cx="835032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Atlas is an advanced AI-driven geospatial intelligence platform designed for academic and professional users, integrating diverse data sources to deliver comprehensive and actionable insights for complex research and planning.</a:t>
            </a:r>
            <a:endParaRPr sz="850" b="0" i="0" u="none" strike="noStrike" cap="none"/>
          </a:p>
        </p:txBody>
      </p:sp>
      <p:pic>
        <p:nvPicPr>
          <p:cNvPr id="207" name="Google Shape;207;p22" descr="preencoded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3235" y="1513046"/>
            <a:ext cx="838200" cy="3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/>
          <p:nvPr/>
        </p:nvSpPr>
        <p:spPr>
          <a:xfrm>
            <a:off x="5883235" y="1952387"/>
            <a:ext cx="8350329" cy="434340"/>
          </a:xfrm>
          <a:prstGeom prst="roundRect">
            <a:avLst>
              <a:gd name="adj" fmla="val 16842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5867995" y="1952387"/>
            <a:ext cx="60960" cy="43434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2"/>
          <p:cNvSpPr/>
          <p:nvPr/>
        </p:nvSpPr>
        <p:spPr>
          <a:xfrm>
            <a:off x="6057543" y="2080974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Key Features</a:t>
            </a:r>
            <a:endParaRPr sz="1100" b="0" i="0" u="none" strike="noStrike" cap="none"/>
          </a:p>
        </p:txBody>
      </p:sp>
      <p:sp>
        <p:nvSpPr>
          <p:cNvPr id="211" name="Google Shape;211;p22"/>
          <p:cNvSpPr/>
          <p:nvPr/>
        </p:nvSpPr>
        <p:spPr>
          <a:xfrm>
            <a:off x="5883235" y="2500074"/>
            <a:ext cx="8350329" cy="683776"/>
          </a:xfrm>
          <a:prstGeom prst="roundRect">
            <a:avLst>
              <a:gd name="adj" fmla="val 10698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2"/>
          <p:cNvSpPr/>
          <p:nvPr/>
        </p:nvSpPr>
        <p:spPr>
          <a:xfrm>
            <a:off x="5867995" y="2500074"/>
            <a:ext cx="60960" cy="683776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6057543" y="2628662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Data Fusion</a:t>
            </a:r>
            <a:endParaRPr sz="1100" b="0" i="0" u="none" strike="noStrike" cap="none"/>
          </a:p>
        </p:txBody>
      </p:sp>
      <p:sp>
        <p:nvSpPr>
          <p:cNvPr id="214" name="Google Shape;214;p22"/>
          <p:cNvSpPr/>
          <p:nvPr/>
        </p:nvSpPr>
        <p:spPr>
          <a:xfrm>
            <a:off x="6057543" y="2873812"/>
            <a:ext cx="80474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Seamlessly integrates satellite imagery, drone data, IoT sensor feeds, and traditional GIS layers for a unified geographic perspective.</a:t>
            </a:r>
            <a:endParaRPr sz="850" b="0" i="0" u="none" strike="noStrike" cap="none"/>
          </a:p>
        </p:txBody>
      </p:sp>
      <p:sp>
        <p:nvSpPr>
          <p:cNvPr id="215" name="Google Shape;215;p22"/>
          <p:cNvSpPr/>
          <p:nvPr/>
        </p:nvSpPr>
        <p:spPr>
          <a:xfrm>
            <a:off x="5883235" y="3297198"/>
            <a:ext cx="8350329" cy="683776"/>
          </a:xfrm>
          <a:prstGeom prst="roundRect">
            <a:avLst>
              <a:gd name="adj" fmla="val 10698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5867995" y="3297198"/>
            <a:ext cx="60960" cy="683776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2"/>
          <p:cNvSpPr/>
          <p:nvPr/>
        </p:nvSpPr>
        <p:spPr>
          <a:xfrm>
            <a:off x="6057543" y="3425785"/>
            <a:ext cx="145434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Predictive Analytics</a:t>
            </a:r>
            <a:endParaRPr sz="1100" b="0" i="0" u="none" strike="noStrike" cap="none"/>
          </a:p>
        </p:txBody>
      </p:sp>
      <p:sp>
        <p:nvSpPr>
          <p:cNvPr id="218" name="Google Shape;218;p22"/>
          <p:cNvSpPr/>
          <p:nvPr/>
        </p:nvSpPr>
        <p:spPr>
          <a:xfrm>
            <a:off x="6057543" y="3670935"/>
            <a:ext cx="80474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Leverages machine learning for advanced predictive modeling, anomaly detection, and object recognition within spatial datasets.</a:t>
            </a:r>
            <a:endParaRPr sz="850" b="0" i="0" u="none" strike="noStrike" cap="none"/>
          </a:p>
        </p:txBody>
      </p:sp>
      <p:sp>
        <p:nvSpPr>
          <p:cNvPr id="219" name="Google Shape;219;p22"/>
          <p:cNvSpPr/>
          <p:nvPr/>
        </p:nvSpPr>
        <p:spPr>
          <a:xfrm>
            <a:off x="5883235" y="4094321"/>
            <a:ext cx="8350329" cy="683776"/>
          </a:xfrm>
          <a:prstGeom prst="roundRect">
            <a:avLst>
              <a:gd name="adj" fmla="val 10698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2"/>
          <p:cNvSpPr/>
          <p:nvPr/>
        </p:nvSpPr>
        <p:spPr>
          <a:xfrm>
            <a:off x="5867995" y="4094321"/>
            <a:ext cx="60960" cy="683776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6057543" y="4222909"/>
            <a:ext cx="1529715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Custom Visualization</a:t>
            </a:r>
            <a:endParaRPr sz="1100" b="0" i="0" u="none" strike="noStrike" cap="none"/>
          </a:p>
        </p:txBody>
      </p:sp>
      <p:sp>
        <p:nvSpPr>
          <p:cNvPr id="222" name="Google Shape;222;p22"/>
          <p:cNvSpPr/>
          <p:nvPr/>
        </p:nvSpPr>
        <p:spPr>
          <a:xfrm>
            <a:off x="6057543" y="4468058"/>
            <a:ext cx="80474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Offers flexible tools to create interactive maps, 3D models, and dynamic dashboards tailored to specific research and presentation needs.</a:t>
            </a:r>
            <a:endParaRPr sz="850" b="0" i="0" u="none" strike="noStrike" cap="none"/>
          </a:p>
        </p:txBody>
      </p:sp>
      <p:sp>
        <p:nvSpPr>
          <p:cNvPr id="223" name="Google Shape;223;p22"/>
          <p:cNvSpPr/>
          <p:nvPr/>
        </p:nvSpPr>
        <p:spPr>
          <a:xfrm>
            <a:off x="5883235" y="4905613"/>
            <a:ext cx="8350329" cy="434340"/>
          </a:xfrm>
          <a:prstGeom prst="roundRect">
            <a:avLst>
              <a:gd name="adj" fmla="val 16842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2"/>
          <p:cNvSpPr/>
          <p:nvPr/>
        </p:nvSpPr>
        <p:spPr>
          <a:xfrm>
            <a:off x="5867995" y="4905613"/>
            <a:ext cx="60960" cy="43434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2"/>
          <p:cNvSpPr/>
          <p:nvPr/>
        </p:nvSpPr>
        <p:spPr>
          <a:xfrm>
            <a:off x="6057543" y="5034201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Applications</a:t>
            </a:r>
            <a:endParaRPr sz="1100" b="0" i="0" u="none" strike="noStrike" cap="none"/>
          </a:p>
        </p:txBody>
      </p:sp>
      <p:sp>
        <p:nvSpPr>
          <p:cNvPr id="226" name="Google Shape;226;p22"/>
          <p:cNvSpPr/>
          <p:nvPr/>
        </p:nvSpPr>
        <p:spPr>
          <a:xfrm>
            <a:off x="5883235" y="5453301"/>
            <a:ext cx="8350329" cy="683776"/>
          </a:xfrm>
          <a:prstGeom prst="roundRect">
            <a:avLst>
              <a:gd name="adj" fmla="val 10698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5867995" y="5453301"/>
            <a:ext cx="60960" cy="683776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2"/>
          <p:cNvSpPr/>
          <p:nvPr/>
        </p:nvSpPr>
        <p:spPr>
          <a:xfrm>
            <a:off x="6057543" y="5581888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Urban Planning</a:t>
            </a:r>
            <a:endParaRPr sz="1100" b="0" i="0" u="none" strike="noStrike" cap="none"/>
          </a:p>
        </p:txBody>
      </p:sp>
      <p:sp>
        <p:nvSpPr>
          <p:cNvPr id="229" name="Google Shape;229;p22"/>
          <p:cNvSpPr/>
          <p:nvPr/>
        </p:nvSpPr>
        <p:spPr>
          <a:xfrm>
            <a:off x="6057543" y="5827038"/>
            <a:ext cx="80474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Analyzes population density, infrastructure development, and environmental impact to inform sustainable city growth and resource allocation.</a:t>
            </a:r>
            <a:endParaRPr sz="850" b="0" i="0" u="none" strike="noStrike" cap="none"/>
          </a:p>
        </p:txBody>
      </p:sp>
      <p:sp>
        <p:nvSpPr>
          <p:cNvPr id="230" name="Google Shape;230;p22"/>
          <p:cNvSpPr/>
          <p:nvPr/>
        </p:nvSpPr>
        <p:spPr>
          <a:xfrm>
            <a:off x="5883235" y="6250424"/>
            <a:ext cx="8350329" cy="683776"/>
          </a:xfrm>
          <a:prstGeom prst="roundRect">
            <a:avLst>
              <a:gd name="adj" fmla="val 10698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"/>
          <p:cNvSpPr/>
          <p:nvPr/>
        </p:nvSpPr>
        <p:spPr>
          <a:xfrm>
            <a:off x="5867995" y="6250424"/>
            <a:ext cx="60960" cy="683776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2"/>
          <p:cNvSpPr/>
          <p:nvPr/>
        </p:nvSpPr>
        <p:spPr>
          <a:xfrm>
            <a:off x="6057543" y="6379012"/>
            <a:ext cx="1443871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Ecological Research</a:t>
            </a:r>
            <a:endParaRPr sz="1100" b="0" i="0" u="none" strike="noStrike" cap="none"/>
          </a:p>
        </p:txBody>
      </p:sp>
      <p:sp>
        <p:nvSpPr>
          <p:cNvPr id="233" name="Google Shape;233;p22"/>
          <p:cNvSpPr/>
          <p:nvPr/>
        </p:nvSpPr>
        <p:spPr>
          <a:xfrm>
            <a:off x="6057543" y="6624161"/>
            <a:ext cx="80474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Monitors environmental changes, tracks biodiversity, and supports conservation efforts with high-precision geospatial data.</a:t>
            </a:r>
            <a:endParaRPr sz="850" b="0" i="0" u="none" strike="noStrike" cap="none"/>
          </a:p>
        </p:txBody>
      </p:sp>
      <p:sp>
        <p:nvSpPr>
          <p:cNvPr id="234" name="Google Shape;234;p22"/>
          <p:cNvSpPr/>
          <p:nvPr/>
        </p:nvSpPr>
        <p:spPr>
          <a:xfrm>
            <a:off x="5883235" y="7047548"/>
            <a:ext cx="8350329" cy="683776"/>
          </a:xfrm>
          <a:prstGeom prst="roundRect">
            <a:avLst>
              <a:gd name="adj" fmla="val 10698"/>
            </a:avLst>
          </a:prstGeom>
          <a:solidFill>
            <a:srgbClr val="FAFFFA"/>
          </a:solidFill>
          <a:ln w="15225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2"/>
          <p:cNvSpPr/>
          <p:nvPr/>
        </p:nvSpPr>
        <p:spPr>
          <a:xfrm>
            <a:off x="5867995" y="7047548"/>
            <a:ext cx="60960" cy="683776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2"/>
          <p:cNvSpPr/>
          <p:nvPr/>
        </p:nvSpPr>
        <p:spPr>
          <a:xfrm>
            <a:off x="6057543" y="7176135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100"/>
              <a:buFont typeface="Fraunces"/>
              <a:buNone/>
            </a:pPr>
            <a:r>
              <a:rPr lang="en-US" sz="11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Disaster Response</a:t>
            </a:r>
            <a:endParaRPr sz="1100" b="0" i="0" u="none" strike="noStrike" cap="none"/>
          </a:p>
        </p:txBody>
      </p:sp>
      <p:sp>
        <p:nvSpPr>
          <p:cNvPr id="237" name="Google Shape;237;p22"/>
          <p:cNvSpPr/>
          <p:nvPr/>
        </p:nvSpPr>
        <p:spPr>
          <a:xfrm>
            <a:off x="6057543" y="7421285"/>
            <a:ext cx="8047434" cy="1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850"/>
              <a:buFont typeface="Nobile"/>
              <a:buNone/>
            </a:pPr>
            <a:r>
              <a:rPr lang="en-US" sz="8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Provides real-time insights for assessing vulnerabilities, planning preparedness, and guiding effective mitigation and recovery strategies.</a:t>
            </a:r>
            <a:endParaRPr sz="85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1225</Words>
  <Application>Microsoft Office PowerPoint</Application>
  <PresentationFormat>Custom</PresentationFormat>
  <Paragraphs>136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Fraunces</vt:lpstr>
      <vt:lpstr>Arial</vt:lpstr>
      <vt:lpstr>Calibri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Mohammad Mousa abutair</cp:lastModifiedBy>
  <cp:revision>1</cp:revision>
  <dcterms:modified xsi:type="dcterms:W3CDTF">2026-01-18T14:55:36Z</dcterms:modified>
</cp:coreProperties>
</file>